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01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6" r:id="rId3"/>
    <p:sldId id="527" r:id="rId4"/>
    <p:sldId id="784" r:id="rId5"/>
    <p:sldId id="508" r:id="rId6"/>
    <p:sldId id="269" r:id="rId7"/>
    <p:sldId id="783" r:id="rId8"/>
    <p:sldId id="785" r:id="rId9"/>
    <p:sldId id="515" r:id="rId10"/>
    <p:sldId id="27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 xmlns="">
        <p14:section name="Вводная часть" id="{78C4FA48-871F-4A9E-B9B5-9C3A6D4C79AB}">
          <p14:sldIdLst>
            <p14:sldId id="257"/>
            <p14:sldId id="367"/>
            <p14:sldId id="266"/>
            <p14:sldId id="753"/>
            <p14:sldId id="754"/>
            <p14:sldId id="570"/>
            <p14:sldId id="366"/>
            <p14:sldId id="647"/>
            <p14:sldId id="572"/>
            <p14:sldId id="582"/>
            <p14:sldId id="527"/>
            <p14:sldId id="508"/>
            <p14:sldId id="648"/>
            <p14:sldId id="569"/>
          </p14:sldIdLst>
        </p14:section>
        <p14:section name="Особенности деятельности" id="{E8AF546C-2050-4DB3-83EF-3449B3E5629D}">
          <p14:sldIdLst>
            <p14:sldId id="585"/>
            <p14:sldId id="587"/>
            <p14:sldId id="763"/>
            <p14:sldId id="764"/>
            <p14:sldId id="782"/>
            <p14:sldId id="536"/>
            <p14:sldId id="734"/>
          </p14:sldIdLst>
        </p14:section>
        <p14:section name="Общие положения" id="{F25EFFD3-0779-4871-B3FB-2185B799D7CF}">
          <p14:sldIdLst>
            <p14:sldId id="269"/>
            <p14:sldId id="580"/>
            <p14:sldId id="731"/>
            <p14:sldId id="732"/>
            <p14:sldId id="573"/>
            <p14:sldId id="649"/>
            <p14:sldId id="650"/>
          </p14:sldIdLst>
        </p14:section>
        <p14:section name="Нормативная база" id="{1FEB758C-E991-4B46-94DE-685A8778929F}">
          <p14:sldIdLst>
            <p14:sldId id="581"/>
            <p14:sldId id="783"/>
            <p14:sldId id="589"/>
            <p14:sldId id="590"/>
            <p14:sldId id="591"/>
            <p14:sldId id="592"/>
            <p14:sldId id="593"/>
            <p14:sldId id="594"/>
            <p14:sldId id="595"/>
            <p14:sldId id="596"/>
            <p14:sldId id="597"/>
            <p14:sldId id="598"/>
            <p14:sldId id="599"/>
            <p14:sldId id="600"/>
            <p14:sldId id="601"/>
            <p14:sldId id="602"/>
            <p14:sldId id="603"/>
            <p14:sldId id="765"/>
            <p14:sldId id="604"/>
            <p14:sldId id="855"/>
          </p14:sldIdLst>
        </p14:section>
        <p14:section name="Лицензирование" id="{F35DB9F4-7958-4EF6-9B61-84F3170B807E}">
          <p14:sldIdLst>
            <p14:sldId id="516"/>
            <p14:sldId id="514"/>
            <p14:sldId id="515"/>
            <p14:sldId id="578"/>
            <p14:sldId id="279"/>
            <p14:sldId id="538"/>
            <p14:sldId id="293"/>
            <p14:sldId id="294"/>
            <p14:sldId id="295"/>
            <p14:sldId id="542"/>
          </p14:sldIdLst>
        </p14:section>
        <p14:section name="Лицензионные требования" id="{AE7B9DDD-DC5F-4756-8C03-A7E4C8420580}">
          <p14:sldIdLst>
            <p14:sldId id="752"/>
            <p14:sldId id="766"/>
            <p14:sldId id="605"/>
            <p14:sldId id="607"/>
            <p14:sldId id="608"/>
            <p14:sldId id="609"/>
            <p14:sldId id="755"/>
            <p14:sldId id="610"/>
            <p14:sldId id="769"/>
            <p14:sldId id="443"/>
            <p14:sldId id="613"/>
            <p14:sldId id="612"/>
            <p14:sldId id="614"/>
            <p14:sldId id="615"/>
            <p14:sldId id="616"/>
            <p14:sldId id="452"/>
            <p14:sldId id="617"/>
            <p14:sldId id="618"/>
            <p14:sldId id="619"/>
            <p14:sldId id="620"/>
            <p14:sldId id="622"/>
            <p14:sldId id="767"/>
            <p14:sldId id="623"/>
            <p14:sldId id="834"/>
            <p14:sldId id="835"/>
            <p14:sldId id="836"/>
            <p14:sldId id="837"/>
            <p14:sldId id="838"/>
            <p14:sldId id="839"/>
            <p14:sldId id="626"/>
            <p14:sldId id="627"/>
            <p14:sldId id="628"/>
            <p14:sldId id="629"/>
            <p14:sldId id="630"/>
            <p14:sldId id="631"/>
            <p14:sldId id="638"/>
            <p14:sldId id="723"/>
            <p14:sldId id="639"/>
            <p14:sldId id="756"/>
            <p14:sldId id="445"/>
            <p14:sldId id="671"/>
            <p14:sldId id="841"/>
            <p14:sldId id="842"/>
            <p14:sldId id="843"/>
            <p14:sldId id="844"/>
            <p14:sldId id="845"/>
            <p14:sldId id="846"/>
            <p14:sldId id="859"/>
            <p14:sldId id="847"/>
            <p14:sldId id="848"/>
            <p14:sldId id="860"/>
            <p14:sldId id="850"/>
            <p14:sldId id="856"/>
            <p14:sldId id="852"/>
            <p14:sldId id="857"/>
            <p14:sldId id="849"/>
            <p14:sldId id="851"/>
            <p14:sldId id="853"/>
            <p14:sldId id="854"/>
            <p14:sldId id="780"/>
            <p14:sldId id="680"/>
            <p14:sldId id="677"/>
            <p14:sldId id="678"/>
            <p14:sldId id="679"/>
            <p14:sldId id="863"/>
            <p14:sldId id="862"/>
            <p14:sldId id="729"/>
            <p14:sldId id="730"/>
            <p14:sldId id="726"/>
            <p14:sldId id="727"/>
            <p14:sldId id="411"/>
            <p14:sldId id="412"/>
            <p14:sldId id="339"/>
            <p14:sldId id="340"/>
            <p14:sldId id="341"/>
            <p14:sldId id="342"/>
            <p14:sldId id="343"/>
            <p14:sldId id="344"/>
            <p14:sldId id="8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92" autoAdjust="0"/>
    <p:restoredTop sz="94607" autoAdjust="0"/>
  </p:normalViewPr>
  <p:slideViewPr>
    <p:cSldViewPr>
      <p:cViewPr>
        <p:scale>
          <a:sx n="50" d="100"/>
          <a:sy n="50" d="100"/>
        </p:scale>
        <p:origin x="-3384" y="-1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652"/>
    </p:cViewPr>
  </p:sorterViewPr>
  <p:notesViewPr>
    <p:cSldViewPr>
      <p:cViewPr varScale="1">
        <p:scale>
          <a:sx n="53" d="100"/>
          <a:sy n="53" d="100"/>
        </p:scale>
        <p:origin x="-101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ru-RU"/>
              <a:t>06.12.2011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ru-RU"/>
              <a:t>В.П.Падалкин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001A298-E03E-4F9A-ABD0-651A7A392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39075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ru-RU"/>
              <a:t>06.12.2011</a:t>
            </a:r>
          </a:p>
        </p:txBody>
      </p:sp>
      <p:sp>
        <p:nvSpPr>
          <p:cNvPr id="215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ru-RU"/>
              <a:t>В.П.Падалкин</a:t>
            </a:r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D906193-772F-410E-A373-46A64D3A7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6188320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6132" name="Дата 1"/>
          <p:cNvSpPr>
            <a:spLocks noGrp="1"/>
          </p:cNvSpPr>
          <p:nvPr>
            <p:ph type="dt" sz="quarter" idx="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mtClean="0"/>
              <a:t>06.12.2011</a:t>
            </a:r>
          </a:p>
        </p:txBody>
      </p:sp>
      <p:sp>
        <p:nvSpPr>
          <p:cNvPr id="176133" name="Нижний колонтитул 2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mtClean="0"/>
              <a:t>В.П.Падалкин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r>
              <a:rPr lang="ru-RU" smtClean="0"/>
              <a:t>10.09.13</a:t>
            </a: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ru-RU" smtClean="0"/>
              <a:t>В.П.Падалкин</a:t>
            </a: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F7377A1D-25C1-49E4-8612-031039919C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10.09.13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В.П.Падалкин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139F8-D525-469F-AD82-27D87F61D8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10.09.13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В.П.Падалкин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6D577-EB12-436A-8346-40ADA509BA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10.09.13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4F1E018-EB9C-4139-A2EE-E636CEE5CA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В.П.Падалкин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r>
              <a:rPr lang="ru-RU" smtClean="0"/>
              <a:t>10.09.13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ru-RU" smtClean="0"/>
              <a:t>В.П.Падалкин</a:t>
            </a: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70E5F94D-83B3-49E1-9EE2-AD6B15A970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10.09.13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В.П.Падалкин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D1CCE-C3EC-4846-B10F-6229FCE8A3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10.09.13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В.П.Падалкин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0A8893-E90F-42EA-A64A-D42D1386E2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10.09.13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833676A-AC47-4F16-9051-678DFB07BD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В.П.Падалкин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10.09.13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В.П.Падалкин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8AE10-A1F5-42B9-B25E-A18C42939A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10.09.13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855FAE5-7B3F-4414-A9FC-DE3C91293D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В.П.Падалкин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10.09.13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298AE22-A3FB-4311-A141-4FA80064F7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ru-RU" smtClean="0"/>
              <a:t>В.П.Падалкин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10.09.13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В.П.Падалкин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0B870B-5E40-4994-83FE-B0DFA35027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2" r:id="rId1"/>
    <p:sldLayoutId id="2147484803" r:id="rId2"/>
    <p:sldLayoutId id="2147484804" r:id="rId3"/>
    <p:sldLayoutId id="2147484805" r:id="rId4"/>
    <p:sldLayoutId id="2147484806" r:id="rId5"/>
    <p:sldLayoutId id="2147484807" r:id="rId6"/>
    <p:sldLayoutId id="2147484808" r:id="rId7"/>
    <p:sldLayoutId id="2147484809" r:id="rId8"/>
    <p:sldLayoutId id="2147484810" r:id="rId9"/>
    <p:sldLayoutId id="2147484811" r:id="rId10"/>
    <p:sldLayoutId id="2147484812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88FDA014805846208A885215932784EF2D9AD8348B5E145CEC0295B8922F20EED122F0E87D847XAH5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9912D299C92F6E57570DEE8A7F3BB6326FC1B021A9F682B73A0A179DI713L" TargetMode="External"/><Relationship Id="rId2" Type="http://schemas.openxmlformats.org/officeDocument/2006/relationships/hyperlink" Target="consultantplus://offline/ref=61FCA6A8D7935EF424858B7418D6A4C7E22DC11C2D43CE4C0E6D3CF4ACA7952F7A44A35ADEBC4023zA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59E25D395DD5BE68D88BAF1517F585A5FC49DBC19577467EE6049742CC9E58171A5462057230L" TargetMode="External"/><Relationship Id="rId4" Type="http://schemas.openxmlformats.org/officeDocument/2006/relationships/hyperlink" Target="consultantplus://offline/ref=59E25D395DD5BE68D88BAF1517F585A5FC47DBC09177467EE60497427C3C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8CE81160DFA6BF603A99AB825E0B2949EE5AA47B412250278FFF81EB5E6CFD5CAFA5C223460E9l544L" TargetMode="External"/><Relationship Id="rId2" Type="http://schemas.openxmlformats.org/officeDocument/2006/relationships/hyperlink" Target="consultantplus://offline/ref=58CE81160DFA6BF603A99AB825E0B2949EE5AA47B412250278FFF81EB5E6CFD5CAFA5C223460E9l547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58CE81160DFA6BF603A99AB825E0B2949FE4A640BC12250278FFF81EB5E6CFD5CAFA5C223461EBl543L" TargetMode="External"/><Relationship Id="rId4" Type="http://schemas.openxmlformats.org/officeDocument/2006/relationships/hyperlink" Target="consultantplus://offline/ref=58CE81160DFA6BF603A99AB825E0B2949EE8AD4CB212250278FFF81EB5E6CFD5CAFA5C223462EAl540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CA1493535A29FEB72383D99F2D217D4B6BE6E04A88EB822A1FC4888E7378685F83EBB28966BB73D7D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4AC635F73BCAD20851B2852F68FEAAE62661806140B58AD36096796648DC4F47992C3EDE4EDDCb6F3M" TargetMode="External"/><Relationship Id="rId2" Type="http://schemas.openxmlformats.org/officeDocument/2006/relationships/hyperlink" Target="consultantplus://offline/ref=A4AC635F73BCAD20851B2852F68FEAAE626B1A02150B58AD36096796648DC4F47992C3EDE4EED9b6F5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569325" cy="5689600"/>
          </a:xfrm>
        </p:spPr>
        <p:txBody>
          <a:bodyPr/>
          <a:lstStyle/>
          <a:p>
            <a:r>
              <a:rPr lang="ru-RU" sz="4800" dirty="0" smtClean="0"/>
              <a:t>Осуществление предметно-количественного учета лекарственных средств</a:t>
            </a:r>
            <a:br>
              <a:rPr lang="ru-RU" sz="4800" dirty="0" smtClean="0"/>
            </a:br>
            <a:r>
              <a:rPr lang="ru-RU" sz="4800" b="1" dirty="0" smtClean="0">
                <a:solidFill>
                  <a:schemeClr val="tx1"/>
                </a:solidFill>
              </a:rPr>
              <a:t>  </a:t>
            </a: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746DB2C-C3F2-49F1-AB59-D921B15D3E69}" type="slidenum">
              <a:rPr lang="ru-RU" sz="2000">
                <a:latin typeface="Arial Narrow" pitchFamily="34" charset="0"/>
              </a:rPr>
              <a:pPr>
                <a:defRPr/>
              </a:pPr>
              <a:t>1</a:t>
            </a:fld>
            <a:endParaRPr lang="ru-RU" sz="20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59" y="476672"/>
            <a:ext cx="7992889" cy="5760616"/>
          </a:xfrm>
        </p:spPr>
        <p:txBody>
          <a:bodyPr/>
          <a:lstStyle/>
          <a:p>
            <a:pPr algn="just" eaLnBrk="1" hangingPunct="1">
              <a:buNone/>
              <a:defRPr/>
            </a:pPr>
            <a:r>
              <a:rPr lang="ru-RU" sz="2000" dirty="0" smtClean="0"/>
              <a:t>Нижеперечисленные лекарственные препараты не подлежат предметно-количественному учету: </a:t>
            </a:r>
          </a:p>
          <a:p>
            <a:pPr algn="just" eaLnBrk="1" hangingPunct="1">
              <a:buNone/>
              <a:defRPr/>
            </a:pPr>
            <a:r>
              <a:rPr lang="ru-RU" sz="2000" dirty="0" smtClean="0"/>
              <a:t>лекарственные препараты "</a:t>
            </a:r>
            <a:r>
              <a:rPr lang="ru-RU" sz="2000" dirty="0" err="1" smtClean="0"/>
              <a:t>Нурофен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Стопколд</a:t>
            </a:r>
            <a:r>
              <a:rPr lang="ru-RU" sz="2000" dirty="0" smtClean="0"/>
              <a:t> таблетки", "</a:t>
            </a:r>
            <a:r>
              <a:rPr lang="ru-RU" sz="2000" dirty="0" err="1" smtClean="0"/>
              <a:t>Каффетин</a:t>
            </a:r>
            <a:r>
              <a:rPr lang="ru-RU" sz="2000" dirty="0" smtClean="0"/>
              <a:t> </a:t>
            </a:r>
            <a:r>
              <a:rPr lang="ru-RU" sz="2000" dirty="0" err="1" smtClean="0"/>
              <a:t>Колд</a:t>
            </a:r>
            <a:r>
              <a:rPr lang="ru-RU" sz="2000" dirty="0" smtClean="0"/>
              <a:t> </a:t>
            </a:r>
            <a:r>
              <a:rPr lang="ru-RU" sz="2000" dirty="0" err="1" smtClean="0"/>
              <a:t>таблетки</a:t>
            </a:r>
            <a:r>
              <a:rPr lang="ru-RU" sz="2000" dirty="0" smtClean="0"/>
              <a:t>", "</a:t>
            </a:r>
            <a:r>
              <a:rPr lang="ru-RU" sz="2000" dirty="0" err="1" smtClean="0"/>
              <a:t>Тофф</a:t>
            </a:r>
            <a:r>
              <a:rPr lang="ru-RU" sz="2000" dirty="0" smtClean="0"/>
              <a:t> плюс капсулы", "</a:t>
            </a:r>
            <a:r>
              <a:rPr lang="ru-RU" sz="2000" dirty="0" err="1" smtClean="0"/>
              <a:t>Беллатаминал</a:t>
            </a:r>
            <a:r>
              <a:rPr lang="ru-RU" sz="2000" dirty="0" smtClean="0"/>
              <a:t> таблетки", "</a:t>
            </a:r>
            <a:r>
              <a:rPr lang="ru-RU" sz="2000" dirty="0" err="1" smtClean="0"/>
              <a:t>Амиксид</a:t>
            </a:r>
            <a:r>
              <a:rPr lang="ru-RU" sz="2000" dirty="0" smtClean="0"/>
              <a:t> </a:t>
            </a:r>
            <a:r>
              <a:rPr lang="ru-RU" sz="2000" dirty="0" err="1" smtClean="0"/>
              <a:t>таблетки</a:t>
            </a:r>
            <a:r>
              <a:rPr lang="ru-RU" sz="2000" dirty="0" smtClean="0"/>
              <a:t>", "</a:t>
            </a:r>
            <a:r>
              <a:rPr lang="ru-RU" sz="2000" dirty="0" err="1" smtClean="0"/>
              <a:t>Кофетамин</a:t>
            </a:r>
            <a:r>
              <a:rPr lang="ru-RU" sz="2000" dirty="0" smtClean="0"/>
              <a:t> </a:t>
            </a:r>
            <a:r>
              <a:rPr lang="ru-RU" sz="2000" dirty="0" err="1" smtClean="0"/>
              <a:t>таблетки</a:t>
            </a:r>
            <a:r>
              <a:rPr lang="ru-RU" sz="2000" dirty="0" smtClean="0"/>
              <a:t>" отпускаются по рецепту </a:t>
            </a:r>
            <a:r>
              <a:rPr lang="ru-RU" sz="2000" dirty="0" smtClean="0">
                <a:hlinkClick r:id="rId2"/>
              </a:rPr>
              <a:t>формы N 107-1/у; лекарственные препараты "</a:t>
            </a:r>
            <a:r>
              <a:rPr lang="ru-RU" sz="2000" dirty="0" err="1" smtClean="0">
                <a:hlinkClick r:id="rId2"/>
              </a:rPr>
              <a:t>Гриппекс</a:t>
            </a:r>
            <a:r>
              <a:rPr lang="ru-RU" sz="2000" dirty="0" smtClean="0">
                <a:hlinkClick r:id="rId2"/>
              </a:rPr>
              <a:t> таблетки", "</a:t>
            </a:r>
            <a:r>
              <a:rPr lang="ru-RU" sz="2000" dirty="0" err="1" smtClean="0">
                <a:hlinkClick r:id="rId2"/>
              </a:rPr>
              <a:t>Грипэнд</a:t>
            </a:r>
            <a:r>
              <a:rPr lang="ru-RU" sz="2000" dirty="0" smtClean="0">
                <a:hlinkClick r:id="rId2"/>
              </a:rPr>
              <a:t> </a:t>
            </a:r>
            <a:r>
              <a:rPr lang="ru-RU" sz="2000" dirty="0" err="1" smtClean="0">
                <a:hlinkClick r:id="rId2"/>
              </a:rPr>
              <a:t>таблетки</a:t>
            </a:r>
            <a:r>
              <a:rPr lang="ru-RU" sz="2000" dirty="0" smtClean="0">
                <a:hlinkClick r:id="rId2"/>
              </a:rPr>
              <a:t>", "Алекс Плюс пастилки", "</a:t>
            </a:r>
            <a:r>
              <a:rPr lang="ru-RU" sz="2000" dirty="0" err="1" smtClean="0">
                <a:hlinkClick r:id="rId2"/>
              </a:rPr>
              <a:t>Андипал</a:t>
            </a:r>
            <a:r>
              <a:rPr lang="ru-RU" sz="2000" dirty="0" smtClean="0">
                <a:hlinkClick r:id="rId2"/>
              </a:rPr>
              <a:t> таблетки" отпускаются без рецепта.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b="1" dirty="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000" dirty="0" smtClean="0">
                <a:effectLst/>
              </a:rPr>
              <a:t>10</a:t>
            </a:r>
            <a:endParaRPr lang="ru-RU" sz="2000" dirty="0">
              <a:effectLst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431212" cy="1412875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9" y="548680"/>
            <a:ext cx="8353052" cy="604867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1800" b="1" dirty="0" smtClean="0">
              <a:solidFill>
                <a:srgbClr val="FFFF00"/>
              </a:solidFill>
              <a:effectLst/>
              <a:latin typeface="Arial" charset="0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Приказом Минздрава России от 22 апреля 2014 г.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N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183н утвержден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перечень лекарственных средств для медицинского применения, подлежащих предметно-количественному учету.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Приказ зарегистрирован Минюстом России 22 июля                   2014 года  и вступил в силу 16 августа 2014 г.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Нормы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приказа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распространяются на случаи обращения лекарственных средств, включенных в перечень, осуществляемые производителями лекарственных средств, организациями оптовой торговли лекарственными средствами, аптечными и медицинскими организациями, индивидуальными предпринимателями, имеющими лицензию на фармацевтическую и (или) медицинскую деятельность.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ru-RU" sz="2400" b="1" dirty="0" smtClean="0"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000" dirty="0" smtClean="0"/>
              <a:t>2</a:t>
            </a:r>
            <a:endParaRPr lang="ru-RU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476673"/>
            <a:ext cx="8353623" cy="59765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</a:rPr>
              <a:t>	</a:t>
            </a:r>
            <a:endParaRPr lang="ru-RU" sz="1800" dirty="0" smtClean="0"/>
          </a:p>
          <a:p>
            <a:pPr algn="ctr">
              <a:buNone/>
            </a:pPr>
            <a:r>
              <a:rPr lang="ru-RU" sz="2400" dirty="0" smtClean="0">
                <a:hlinkClick r:id="rId2"/>
              </a:rPr>
              <a:t>Перечень состоит из трех разделов</a:t>
            </a:r>
          </a:p>
          <a:p>
            <a:pPr algn="ctr">
              <a:buNone/>
            </a:pPr>
            <a:endParaRPr lang="ru-RU" sz="1400" dirty="0" smtClean="0">
              <a:hlinkClick r:id="rId2"/>
            </a:endParaRPr>
          </a:p>
          <a:p>
            <a:pPr algn="just"/>
            <a:r>
              <a:rPr lang="ru-RU" sz="1400" dirty="0" smtClean="0"/>
              <a:t>1</a:t>
            </a:r>
            <a:r>
              <a:rPr lang="ru-RU" sz="2000" dirty="0" smtClean="0"/>
              <a:t>) </a:t>
            </a:r>
            <a:r>
              <a:rPr lang="ru-RU" sz="2000" dirty="0" smtClean="0">
                <a:hlinkClick r:id="rId3"/>
              </a:rPr>
              <a:t>Первый раздел включает в себя фармацевтические субстанции и лекарственные препараты  являющиеся наркотическими средствами, психотропными веществами или их </a:t>
            </a:r>
            <a:r>
              <a:rPr lang="ru-RU" sz="2000" dirty="0" err="1" smtClean="0">
                <a:hlinkClick r:id="rId3"/>
              </a:rPr>
              <a:t>прекурсорами</a:t>
            </a:r>
            <a:r>
              <a:rPr lang="ru-RU" sz="2000" dirty="0" smtClean="0">
                <a:hlinkClick r:id="rId3"/>
              </a:rPr>
              <a:t> (</a:t>
            </a:r>
            <a:r>
              <a:rPr lang="ru-RU" sz="2000" dirty="0" err="1" smtClean="0">
                <a:hlinkClick r:id="rId3"/>
              </a:rPr>
              <a:t>их</a:t>
            </a:r>
            <a:r>
              <a:rPr lang="ru-RU" sz="2000" dirty="0" smtClean="0">
                <a:hlinkClick r:id="rId3"/>
              </a:rPr>
              <a:t> солями, изомерами, стереоизомерами).</a:t>
            </a:r>
          </a:p>
          <a:p>
            <a:pPr algn="just"/>
            <a:r>
              <a:rPr lang="ru-RU" sz="2000" dirty="0" smtClean="0"/>
              <a:t>Предметно-количественный учет указанных лекарственных средств, как и прежде, осуществляется в соответствии с </a:t>
            </a:r>
            <a:r>
              <a:rPr lang="ru-RU" sz="2000" dirty="0" smtClean="0">
                <a:hlinkClick r:id="rId4"/>
              </a:rPr>
              <a:t>Правилами ведения и хранения специальных журналов регистрации операций, связанных с оборотом наркотических средств и психотропных веществ, утвержденными постановлением Правительства Российской Федерации от 4 ноября 2006 г. N 644 (наркотические средства и психотропные вещества), и </a:t>
            </a:r>
            <a:r>
              <a:rPr lang="ru-RU" sz="2000" dirty="0" smtClean="0">
                <a:hlinkClick r:id="rId5"/>
              </a:rPr>
              <a:t>Правилами ведения и хранения специальных журналов регистрации операций, связанных с оборотом </a:t>
            </a:r>
            <a:r>
              <a:rPr lang="ru-RU" sz="2000" dirty="0" err="1" smtClean="0">
                <a:hlinkClick r:id="rId5"/>
              </a:rPr>
              <a:t>прекурсоров</a:t>
            </a:r>
            <a:r>
              <a:rPr lang="ru-RU" sz="2000" dirty="0" smtClean="0">
                <a:hlinkClick r:id="rId5"/>
              </a:rPr>
              <a:t> наркотических средств и психотропных веществ, утвержденными постановлением Правительства Российской Федерации от 9 июня 2010 г. N 419 (</a:t>
            </a:r>
            <a:r>
              <a:rPr lang="ru-RU" sz="2000" dirty="0" err="1" smtClean="0">
                <a:hlinkClick r:id="rId5"/>
              </a:rPr>
              <a:t>прекурсоры</a:t>
            </a:r>
            <a:r>
              <a:rPr lang="ru-RU" sz="2000" dirty="0" smtClean="0">
                <a:hlinkClick r:id="rId5"/>
              </a:rPr>
              <a:t> наркотических средств и психотропных веществ).</a:t>
            </a:r>
          </a:p>
          <a:p>
            <a:endParaRPr lang="ru-RU" sz="2000" dirty="0" smtClean="0">
              <a:hlinkClick r:id="rId5"/>
            </a:endParaRPr>
          </a:p>
          <a:p>
            <a:pPr>
              <a:buNone/>
            </a:pPr>
            <a:endParaRPr lang="ru-RU" sz="2000" dirty="0" smtClean="0">
              <a:hlinkClick r:id="rId5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000" dirty="0" smtClean="0">
                <a:solidFill>
                  <a:srgbClr val="FFFFFF"/>
                </a:solidFill>
                <a:effectLst/>
              </a:rPr>
              <a:t>3</a:t>
            </a:r>
            <a:endParaRPr lang="ru-RU" sz="2000" dirty="0">
              <a:solidFill>
                <a:srgbClr val="FFFFFF"/>
              </a:solidFill>
              <a:effectLst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147248" cy="592527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При этом, учет лекарственных препаратов, таких как </a:t>
            </a:r>
            <a:r>
              <a:rPr lang="ru-RU" sz="2000" dirty="0" err="1" smtClean="0"/>
              <a:t>Диэтиловый</a:t>
            </a:r>
            <a:r>
              <a:rPr lang="ru-RU" sz="2000" dirty="0" smtClean="0"/>
              <a:t> эфир (в концентрации 45% или более) и Калия перманганат (в концентрации 45% или более) при обращении до 10 кг в месяц, осуществляется по "упрощенным" требованиям (запись в журнале регистрации о суммарном количестве отпущенных, реализованных, приобретенных или использованных веществ производится ежемесячно, и документального подтверждения совершения каждой операции не требуется).</a:t>
            </a:r>
          </a:p>
          <a:p>
            <a:pPr algn="just"/>
            <a:r>
              <a:rPr lang="ru-RU" sz="2000" dirty="0" smtClean="0"/>
              <a:t>Таким образом, лекарственный препарат "Калия перманганат порошок 3 г, 5 г, 15 г", как и прежде, отпускается без рецепта врача, хотя и подлежит предметно-количественному учету как </a:t>
            </a:r>
            <a:r>
              <a:rPr lang="ru-RU" sz="2000" dirty="0" err="1" smtClean="0"/>
              <a:t>прекурсор</a:t>
            </a:r>
            <a:r>
              <a:rPr lang="ru-RU" sz="2000" dirty="0" smtClean="0"/>
              <a:t> </a:t>
            </a:r>
            <a:r>
              <a:rPr lang="ru-RU" sz="2000" dirty="0" smtClean="0"/>
              <a:t>наркотических средств и психотропных веществ.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endParaRPr lang="ru-RU" sz="2000" b="1" dirty="0" smtClean="0">
              <a:effectLst/>
              <a:latin typeface="Arial" charset="0"/>
            </a:endParaRP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1800" dirty="0" smtClean="0"/>
              <a:t>4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404664"/>
            <a:ext cx="7848872" cy="590465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dirty="0" smtClean="0"/>
              <a:t> 2) </a:t>
            </a:r>
            <a:r>
              <a:rPr lang="ru-RU" sz="1800" dirty="0" smtClean="0">
                <a:hlinkClick r:id="rId2"/>
              </a:rPr>
              <a:t>Второй раздел включает в себя фармацевтические субстанции и лекарственные </a:t>
            </a:r>
            <a:r>
              <a:rPr lang="ru-RU" sz="1800" dirty="0" err="1" smtClean="0">
                <a:hlinkClick r:id="rId2"/>
              </a:rPr>
              <a:t>монопрепараты</a:t>
            </a:r>
            <a:r>
              <a:rPr lang="ru-RU" sz="1800" dirty="0" smtClean="0">
                <a:hlinkClick r:id="rId2"/>
              </a:rPr>
              <a:t>, являющиеся сильнодействующими и ядовитыми веществами , а также 1 комбинированный лекарственный препарат, содержащий сильнодействующее вещество </a:t>
            </a:r>
            <a:r>
              <a:rPr lang="ru-RU" sz="1800" dirty="0" err="1" smtClean="0">
                <a:hlinkClick r:id="rId2"/>
              </a:rPr>
              <a:t>Трамадол</a:t>
            </a:r>
            <a:r>
              <a:rPr lang="ru-RU" sz="1800" dirty="0" smtClean="0">
                <a:hlinkClick r:id="rId2"/>
              </a:rPr>
              <a:t> и иное фармакологическое активное вещество Парацетамол.</a:t>
            </a:r>
          </a:p>
          <a:p>
            <a:pPr algn="just"/>
            <a:r>
              <a:rPr lang="ru-RU" sz="1800" dirty="0" smtClean="0"/>
              <a:t>При этом из перечня выведены лекарственные препараты с международными непатентованными наименованиями Змеиный яд, Пчелиный яд, 1-тестостерон в лекарственных формах для наружного применения (кремы, мази, гели).</a:t>
            </a:r>
          </a:p>
          <a:p>
            <a:pPr algn="just"/>
            <a:r>
              <a:rPr lang="ru-RU" sz="1800" dirty="0" smtClean="0"/>
              <a:t>Учету подлежат </a:t>
            </a:r>
            <a:r>
              <a:rPr lang="ru-RU" sz="1800" dirty="0" err="1" smtClean="0"/>
              <a:t>монопрепараты</a:t>
            </a:r>
            <a:r>
              <a:rPr lang="ru-RU" sz="1800" dirty="0" smtClean="0"/>
              <a:t>, являющиеся сильнодействующими веществами, с международным непатентованным наименованием </a:t>
            </a:r>
            <a:r>
              <a:rPr lang="ru-RU" sz="1800" dirty="0" err="1" smtClean="0"/>
              <a:t>Сибутрамин</a:t>
            </a:r>
            <a:r>
              <a:rPr lang="ru-RU" sz="1800" dirty="0" smtClean="0"/>
              <a:t> (торговые наименования "</a:t>
            </a:r>
            <a:r>
              <a:rPr lang="ru-RU" sz="1800" dirty="0" err="1" smtClean="0"/>
              <a:t>Слимия</a:t>
            </a:r>
            <a:r>
              <a:rPr lang="ru-RU" sz="1800" dirty="0" smtClean="0"/>
              <a:t> капсулы", "</a:t>
            </a:r>
            <a:r>
              <a:rPr lang="ru-RU" sz="1800" dirty="0" err="1" smtClean="0"/>
              <a:t>Меридиа</a:t>
            </a:r>
            <a:r>
              <a:rPr lang="ru-RU" sz="1800" dirty="0" smtClean="0"/>
              <a:t> </a:t>
            </a:r>
            <a:r>
              <a:rPr lang="ru-RU" sz="1800" dirty="0" err="1" smtClean="0"/>
              <a:t>капсулы</a:t>
            </a:r>
            <a:r>
              <a:rPr lang="ru-RU" sz="1800" dirty="0" smtClean="0"/>
              <a:t>", "</a:t>
            </a:r>
            <a:r>
              <a:rPr lang="ru-RU" sz="1800" dirty="0" err="1" smtClean="0"/>
              <a:t>Голдлайн</a:t>
            </a:r>
            <a:r>
              <a:rPr lang="ru-RU" sz="1800" dirty="0" smtClean="0"/>
              <a:t>(R) капсулы", "</a:t>
            </a:r>
            <a:r>
              <a:rPr lang="ru-RU" sz="1800" dirty="0" err="1" smtClean="0"/>
              <a:t>Линдакса</a:t>
            </a:r>
            <a:r>
              <a:rPr lang="ru-RU" sz="1800" dirty="0" smtClean="0"/>
              <a:t> </a:t>
            </a:r>
            <a:r>
              <a:rPr lang="ru-RU" sz="1800" dirty="0" err="1" smtClean="0"/>
              <a:t>капсулы</a:t>
            </a:r>
            <a:r>
              <a:rPr lang="ru-RU" sz="1800" dirty="0" smtClean="0"/>
              <a:t>"). Лекарственный препарат "</a:t>
            </a:r>
            <a:r>
              <a:rPr lang="ru-RU" sz="1800" dirty="0" err="1" smtClean="0"/>
              <a:t>Редуксин</a:t>
            </a:r>
            <a:r>
              <a:rPr lang="ru-RU" sz="1800" dirty="0" smtClean="0"/>
              <a:t> капсулы" (международное непатентованное наименование </a:t>
            </a:r>
            <a:r>
              <a:rPr lang="ru-RU" sz="1800" dirty="0" err="1" smtClean="0"/>
              <a:t>Сибутрамина</a:t>
            </a:r>
            <a:r>
              <a:rPr lang="ru-RU" sz="1800" dirty="0" smtClean="0"/>
              <a:t> гидрохлорид моногидрат + Целлюлоза микрокристаллическая) является комбинированным лекарственным средством, содержащим два фармакологических активных действующих вещества </a:t>
            </a:r>
            <a:r>
              <a:rPr lang="ru-RU" sz="1800" dirty="0" err="1" smtClean="0"/>
              <a:t>сибутрамин</a:t>
            </a:r>
            <a:r>
              <a:rPr lang="ru-RU" sz="1800" dirty="0" smtClean="0"/>
              <a:t> и </a:t>
            </a:r>
            <a:r>
              <a:rPr lang="ru-RU" sz="1800" dirty="0" smtClean="0"/>
              <a:t>целлюлоз</a:t>
            </a:r>
            <a:r>
              <a:rPr lang="ru-RU" sz="1800" dirty="0" smtClean="0">
                <a:solidFill>
                  <a:schemeClr val="bg1"/>
                </a:solidFill>
              </a:rPr>
              <a:t>5</a:t>
            </a:r>
            <a:r>
              <a:rPr lang="ru-RU" sz="1800" dirty="0" smtClean="0"/>
              <a:t>а </a:t>
            </a:r>
            <a:r>
              <a:rPr lang="ru-RU" sz="1800" dirty="0" smtClean="0"/>
              <a:t>микрокристаллическая, и не относится к сильнодействующим веществам.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332656"/>
            <a:ext cx="8209607" cy="6264696"/>
          </a:xfrm>
        </p:spPr>
        <p:txBody>
          <a:bodyPr/>
          <a:lstStyle/>
          <a:p>
            <a:pPr algn="just"/>
            <a:r>
              <a:rPr lang="ru-RU" sz="2000" dirty="0" smtClean="0"/>
              <a:t>Помимо этого предметно-количественному учету подлежат только лекарственные средства (фармацевтические субстанции и </a:t>
            </a:r>
            <a:r>
              <a:rPr lang="ru-RU" sz="2000" dirty="0" err="1" smtClean="0"/>
              <a:t>монопрепараты</a:t>
            </a:r>
            <a:r>
              <a:rPr lang="ru-RU" sz="2000" dirty="0" smtClean="0"/>
              <a:t>), содержащие Сумму алкалоидов красавки как основное и единственное фармакологическое активное вещество и имеющие соответствующее международное непатентованное (</a:t>
            </a:r>
            <a:r>
              <a:rPr lang="ru-RU" sz="2000" dirty="0" err="1" smtClean="0"/>
              <a:t>группировочное</a:t>
            </a:r>
            <a:r>
              <a:rPr lang="ru-RU" sz="2000" dirty="0" smtClean="0"/>
              <a:t>) или торговое наименование (например, сырье растительное - экстракт сухой, зарегистрированное под торговым наименованием "Красавки сумма алкалоидов").</a:t>
            </a:r>
          </a:p>
          <a:p>
            <a:pPr algn="just"/>
            <a:r>
              <a:rPr lang="ru-RU" sz="2000" dirty="0" smtClean="0"/>
              <a:t>Таким образом, не подлежат учету лекарственный препарат "Красавки экстракт суппозитории ректальные" (имеющий международное непатентованное (</a:t>
            </a:r>
            <a:r>
              <a:rPr lang="ru-RU" sz="2000" dirty="0" err="1" smtClean="0"/>
              <a:t>группировочное</a:t>
            </a:r>
            <a:r>
              <a:rPr lang="ru-RU" sz="2000" dirty="0" smtClean="0"/>
              <a:t>) наименование Белладонны листья и содержащий в своем составе экстракт красавки сухой или густой), а также лекарственный препарат "</a:t>
            </a:r>
            <a:r>
              <a:rPr lang="ru-RU" sz="2000" dirty="0" err="1" smtClean="0"/>
              <a:t>Беллатаминал</a:t>
            </a:r>
            <a:r>
              <a:rPr lang="ru-RU" sz="2000" dirty="0" smtClean="0"/>
              <a:t>(R) таблетки, покрытые оболочкой" (являющийся комбинированным препаратом, содержащим Красавки суммы алкалоидов + </a:t>
            </a:r>
            <a:r>
              <a:rPr lang="ru-RU" sz="2000" dirty="0" err="1" smtClean="0"/>
              <a:t>Фенобарбитал</a:t>
            </a:r>
            <a:r>
              <a:rPr lang="ru-RU" sz="2000" dirty="0" smtClean="0"/>
              <a:t> + </a:t>
            </a:r>
            <a:r>
              <a:rPr lang="ru-RU" sz="2000" dirty="0" err="1" smtClean="0"/>
              <a:t>Эрготамина</a:t>
            </a:r>
            <a:r>
              <a:rPr lang="ru-RU" sz="2000" dirty="0" smtClean="0"/>
              <a:t> </a:t>
            </a:r>
            <a:r>
              <a:rPr lang="ru-RU" sz="2000" dirty="0" err="1" smtClean="0"/>
              <a:t>тартрат</a:t>
            </a:r>
            <a:r>
              <a:rPr lang="ru-RU" sz="2000" dirty="0" smtClean="0"/>
              <a:t>).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2000" b="1" dirty="0" smtClean="0">
              <a:effectLst/>
              <a:latin typeface="Arial" charset="0"/>
            </a:endParaRPr>
          </a:p>
          <a:p>
            <a:endParaRPr lang="ru-RU" sz="2000" b="1" dirty="0" smtClean="0"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000" dirty="0" smtClean="0"/>
              <a:t>6</a:t>
            </a:r>
            <a:endParaRPr lang="ru-RU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064896" cy="51125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dirty="0" smtClean="0"/>
              <a:t>Кроме того, в связи с тем, что ядовитым веществом является Спирт этиловый (а не Этанол), предметно-количественному учету подлежат все лекарственные средства (препараты), имеющие торговое или международное непатентованное наименование Спирт этиловый.</a:t>
            </a:r>
          </a:p>
          <a:p>
            <a:pPr algn="just"/>
            <a:r>
              <a:rPr lang="ru-RU" sz="2000" dirty="0" smtClean="0"/>
              <a:t>Одновременно обращаем внимание, что к сильнодействующим веществам и, следовательно, к лекарственным препаратам, подлежащим предметно-количественному учету, относятся </a:t>
            </a:r>
            <a:r>
              <a:rPr lang="ru-RU" sz="2000" dirty="0" err="1" smtClean="0"/>
              <a:t>монопрепараты</a:t>
            </a:r>
            <a:r>
              <a:rPr lang="ru-RU" sz="2000" dirty="0" smtClean="0"/>
              <a:t>, содержащие тестостерон (смесь эфиров тестостерона), во всех лекарственных формах (за исключением лекарственных форм для наружного применения - кремы, мази, гели), такие как "Тестостерона </a:t>
            </a:r>
            <a:r>
              <a:rPr lang="ru-RU" sz="2000" dirty="0" err="1" smtClean="0"/>
              <a:t>пропионат</a:t>
            </a:r>
            <a:r>
              <a:rPr lang="ru-RU" sz="2000" dirty="0" smtClean="0"/>
              <a:t> раствор для внутримышечного введения" (химическое наименование (3-оксоандрост-4-ен-17в-ил) </a:t>
            </a:r>
            <a:r>
              <a:rPr lang="ru-RU" sz="2000" dirty="0" err="1" smtClean="0"/>
              <a:t>пропионат</a:t>
            </a:r>
            <a:r>
              <a:rPr lang="ru-RU" sz="2000" dirty="0" smtClean="0"/>
              <a:t>), "</a:t>
            </a:r>
            <a:r>
              <a:rPr lang="ru-RU" sz="2000" dirty="0" err="1" smtClean="0"/>
              <a:t>Андриол</a:t>
            </a:r>
            <a:r>
              <a:rPr lang="ru-RU" sz="2000" dirty="0" smtClean="0"/>
              <a:t> ТК(R) капсулы", "</a:t>
            </a:r>
            <a:r>
              <a:rPr lang="ru-RU" sz="2000" dirty="0" err="1" smtClean="0"/>
              <a:t>Небидо</a:t>
            </a:r>
            <a:r>
              <a:rPr lang="ru-RU" sz="2000" dirty="0" smtClean="0"/>
              <a:t>(R) раствор для внутримышечного введения" (международное непатентованное наименование Тестостерон), "</a:t>
            </a:r>
            <a:r>
              <a:rPr lang="ru-RU" sz="2000" dirty="0" err="1" smtClean="0"/>
              <a:t>Сустанон</a:t>
            </a:r>
            <a:r>
              <a:rPr lang="ru-RU" sz="2000" dirty="0" smtClean="0"/>
              <a:t>(R)-250 раствор для внутримышечного введения", "</a:t>
            </a:r>
            <a:r>
              <a:rPr lang="ru-RU" sz="2000" dirty="0" err="1" smtClean="0"/>
              <a:t>Омнадрен</a:t>
            </a:r>
            <a:r>
              <a:rPr lang="ru-RU" sz="2000" dirty="0" smtClean="0"/>
              <a:t>(R)-250 раствор для внутримышечного введения" (</a:t>
            </a:r>
            <a:r>
              <a:rPr lang="ru-RU" sz="2000" dirty="0" err="1" smtClean="0"/>
              <a:t>группировочное</a:t>
            </a:r>
            <a:r>
              <a:rPr lang="ru-RU" sz="2000" dirty="0" smtClean="0"/>
              <a:t> наименование Тестостерон (смесь эфиров)).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000" dirty="0" smtClean="0"/>
              <a:t>7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28029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19256" cy="592527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hlinkClick r:id="rId2"/>
              </a:rPr>
              <a:t>3) Третий раздел включает в себя комбинированные лекарственные препараты, содержащие кроме малых количеств наркотических средств, психотропных веществ и их </a:t>
            </a:r>
            <a:r>
              <a:rPr lang="ru-RU" dirty="0" err="1" smtClean="0">
                <a:hlinkClick r:id="rId2"/>
              </a:rPr>
              <a:t>прекурсоров</a:t>
            </a:r>
            <a:r>
              <a:rPr lang="ru-RU" dirty="0" smtClean="0">
                <a:hlinkClick r:id="rId2"/>
              </a:rPr>
              <a:t> другие фармакологические активные вещества и подлежащие отпуску по рецепту </a:t>
            </a:r>
            <a:r>
              <a:rPr lang="ru-RU" dirty="0" smtClean="0">
                <a:hlinkClick r:id="rId3"/>
              </a:rPr>
              <a:t>формы N 148-1/у-88, в соответствии с </a:t>
            </a:r>
            <a:r>
              <a:rPr lang="ru-RU" dirty="0" smtClean="0"/>
              <a:t>пунктом 5 Порядка отпуска физическим лицам лекарственных препаратов для медицинского применения, содержащих кроме малых количеств наркотических средств, психотропных веществ и их </a:t>
            </a:r>
            <a:r>
              <a:rPr lang="ru-RU" dirty="0" err="1" smtClean="0"/>
              <a:t>прекурсоров</a:t>
            </a:r>
            <a:r>
              <a:rPr lang="ru-RU" dirty="0" smtClean="0"/>
              <a:t> другие фармакологические активные вещества, утвержденного приказом </a:t>
            </a:r>
            <a:r>
              <a:rPr lang="ru-RU" dirty="0" err="1" smtClean="0"/>
              <a:t>Минздравсоцразвития</a:t>
            </a:r>
            <a:r>
              <a:rPr lang="ru-RU" dirty="0" smtClean="0"/>
              <a:t> России от 17 мая 2012 г. </a:t>
            </a:r>
            <a:r>
              <a:rPr lang="ru-RU" dirty="0" smtClean="0"/>
              <a:t>                 N </a:t>
            </a:r>
            <a:r>
              <a:rPr lang="ru-RU" dirty="0" smtClean="0"/>
              <a:t>562н.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4F1E018-EB9C-4139-A2EE-E636CEE5CA6D}" type="slidenum">
              <a:rPr lang="ru-RU" sz="2000" smtClean="0"/>
              <a:pPr>
                <a:defRPr/>
              </a:pPr>
              <a:t>8</a:t>
            </a:fld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 fontScale="92500" lnSpcReduction="10000"/>
          </a:bodyPr>
          <a:lstStyle/>
          <a:p>
            <a:endParaRPr lang="ru-RU" sz="1400" dirty="0" smtClean="0"/>
          </a:p>
          <a:p>
            <a:pPr>
              <a:buNone/>
            </a:pPr>
            <a:r>
              <a:rPr lang="ru-RU" sz="1400" u="sng" dirty="0" smtClean="0"/>
              <a:t>Таким образом, подлежат предметно-количественному учету:</a:t>
            </a:r>
          </a:p>
          <a:p>
            <a:pPr algn="just"/>
            <a:r>
              <a:rPr lang="ru-RU" sz="1400" dirty="0" smtClean="0"/>
              <a:t>- </a:t>
            </a:r>
            <a:r>
              <a:rPr lang="ru-RU" sz="1400" dirty="0" err="1" smtClean="0"/>
              <a:t>кодеинсодержащие</a:t>
            </a:r>
            <a:r>
              <a:rPr lang="ru-RU" sz="1400" dirty="0" smtClean="0"/>
              <a:t> лекарственные препараты (такие как "</a:t>
            </a:r>
            <a:r>
              <a:rPr lang="ru-RU" sz="1400" dirty="0" err="1" smtClean="0"/>
              <a:t>Каффетин</a:t>
            </a:r>
            <a:r>
              <a:rPr lang="ru-RU" sz="1400" dirty="0" smtClean="0"/>
              <a:t> таблетки", "</a:t>
            </a:r>
            <a:r>
              <a:rPr lang="ru-RU" sz="1400" dirty="0" err="1" smtClean="0"/>
              <a:t>Коделак</a:t>
            </a:r>
            <a:r>
              <a:rPr lang="ru-RU" sz="1400" dirty="0" smtClean="0"/>
              <a:t> </a:t>
            </a:r>
            <a:r>
              <a:rPr lang="ru-RU" sz="1400" dirty="0" err="1" smtClean="0"/>
              <a:t>таблетки</a:t>
            </a:r>
            <a:r>
              <a:rPr lang="ru-RU" sz="1400" dirty="0" smtClean="0"/>
              <a:t>", "</a:t>
            </a:r>
            <a:r>
              <a:rPr lang="ru-RU" sz="1400" dirty="0" err="1" smtClean="0"/>
              <a:t>Солпадеин</a:t>
            </a:r>
            <a:r>
              <a:rPr lang="ru-RU" sz="1400" dirty="0" smtClean="0"/>
              <a:t> капсулы (таблетки шипучие)", "</a:t>
            </a:r>
            <a:r>
              <a:rPr lang="ru-RU" sz="1400" dirty="0" err="1" smtClean="0"/>
              <a:t>Терпинкод</a:t>
            </a:r>
            <a:r>
              <a:rPr lang="ru-RU" sz="1400" dirty="0" smtClean="0"/>
              <a:t> таблетки", "</a:t>
            </a:r>
            <a:r>
              <a:rPr lang="ru-RU" sz="1400" dirty="0" err="1" smtClean="0"/>
              <a:t>Юниспаз</a:t>
            </a:r>
            <a:r>
              <a:rPr lang="ru-RU" sz="1400" dirty="0" smtClean="0"/>
              <a:t> </a:t>
            </a:r>
            <a:r>
              <a:rPr lang="ru-RU" sz="1400" dirty="0" err="1" smtClean="0"/>
              <a:t>таблетки</a:t>
            </a:r>
            <a:r>
              <a:rPr lang="ru-RU" sz="1400" dirty="0" smtClean="0"/>
              <a:t>" и другие с содержанием кодеина (его солей) в количестве до 20 мг на 1 дозу твердой лекарственной формы);</a:t>
            </a:r>
          </a:p>
          <a:p>
            <a:pPr algn="just"/>
            <a:r>
              <a:rPr lang="ru-RU" sz="1400" dirty="0" smtClean="0"/>
              <a:t>- лекарственные препараты, содержащие </a:t>
            </a:r>
            <a:r>
              <a:rPr lang="ru-RU" sz="1400" dirty="0" err="1" smtClean="0"/>
              <a:t>псевдоэфедрина</a:t>
            </a:r>
            <a:r>
              <a:rPr lang="ru-RU" sz="1400" dirty="0" smtClean="0"/>
              <a:t> гидрохлорид в количестве выше 30 мг и до 60 мг включительно на 1 дозу твердой лекарственной формы (такие как "</a:t>
            </a:r>
            <a:r>
              <a:rPr lang="ru-RU" sz="1400" dirty="0" err="1" smtClean="0"/>
              <a:t>Ринасек</a:t>
            </a:r>
            <a:r>
              <a:rPr lang="ru-RU" sz="1400" dirty="0" smtClean="0"/>
              <a:t> таблетки");</a:t>
            </a:r>
          </a:p>
          <a:p>
            <a:pPr algn="just"/>
            <a:r>
              <a:rPr lang="ru-RU" sz="1400" dirty="0" smtClean="0"/>
              <a:t>- лекарственные препараты, содержащие </a:t>
            </a:r>
            <a:r>
              <a:rPr lang="ru-RU" sz="1400" dirty="0" err="1" smtClean="0"/>
              <a:t>декстрометорфана</a:t>
            </a:r>
            <a:r>
              <a:rPr lang="ru-RU" sz="1400" dirty="0" smtClean="0"/>
              <a:t> </a:t>
            </a:r>
            <a:r>
              <a:rPr lang="ru-RU" sz="1400" dirty="0" err="1" smtClean="0"/>
              <a:t>гидробромид</a:t>
            </a:r>
            <a:r>
              <a:rPr lang="ru-RU" sz="1400" dirty="0" smtClean="0"/>
              <a:t> в количестве до 200 мг включительно на 100 мл/100 г жидкой лекарственной формы для внутреннего применения (такие как "</a:t>
            </a:r>
            <a:r>
              <a:rPr lang="ru-RU" sz="1400" dirty="0" err="1" smtClean="0"/>
              <a:t>Гликодин</a:t>
            </a:r>
            <a:r>
              <a:rPr lang="ru-RU" sz="1400" dirty="0" smtClean="0"/>
              <a:t> сироп", "</a:t>
            </a:r>
            <a:r>
              <a:rPr lang="ru-RU" sz="1400" dirty="0" err="1" smtClean="0"/>
              <a:t>Колдрекс</a:t>
            </a:r>
            <a:r>
              <a:rPr lang="ru-RU" sz="1400" dirty="0" smtClean="0"/>
              <a:t> </a:t>
            </a:r>
            <a:r>
              <a:rPr lang="ru-RU" sz="1400" dirty="0" err="1" smtClean="0"/>
              <a:t>найт</a:t>
            </a:r>
            <a:r>
              <a:rPr lang="ru-RU" sz="1400" dirty="0" smtClean="0"/>
              <a:t> </a:t>
            </a:r>
            <a:r>
              <a:rPr lang="ru-RU" sz="1400" dirty="0" err="1" smtClean="0"/>
              <a:t>сироп</a:t>
            </a:r>
            <a:r>
              <a:rPr lang="ru-RU" sz="1400" dirty="0" smtClean="0"/>
              <a:t>", "</a:t>
            </a:r>
            <a:r>
              <a:rPr lang="ru-RU" sz="1400" dirty="0" err="1" smtClean="0"/>
              <a:t>Туссин</a:t>
            </a:r>
            <a:r>
              <a:rPr lang="ru-RU" sz="1400" dirty="0" smtClean="0"/>
              <a:t> плюс сироп", "</a:t>
            </a:r>
            <a:r>
              <a:rPr lang="ru-RU" sz="1400" dirty="0" err="1" smtClean="0"/>
              <a:t>Терасил-Д</a:t>
            </a:r>
            <a:r>
              <a:rPr lang="ru-RU" sz="1400" dirty="0" smtClean="0"/>
              <a:t> </a:t>
            </a:r>
            <a:r>
              <a:rPr lang="ru-RU" sz="1400" dirty="0" err="1" smtClean="0"/>
              <a:t>сироп</a:t>
            </a:r>
            <a:r>
              <a:rPr lang="ru-RU" sz="1400" dirty="0" smtClean="0"/>
              <a:t>");</a:t>
            </a:r>
          </a:p>
          <a:p>
            <a:pPr algn="just"/>
            <a:r>
              <a:rPr lang="ru-RU" sz="1400" dirty="0" smtClean="0"/>
              <a:t>- лекарственные препараты, содержащие </a:t>
            </a:r>
            <a:r>
              <a:rPr lang="ru-RU" sz="1400" dirty="0" err="1" smtClean="0"/>
              <a:t>фенилпропаноламин</a:t>
            </a:r>
            <a:r>
              <a:rPr lang="ru-RU" sz="1400" dirty="0" smtClean="0"/>
              <a:t> в количестве до 75 мг включительно на 1 дозу твердой лекарственной формы (такие как "</a:t>
            </a:r>
            <a:r>
              <a:rPr lang="ru-RU" sz="1400" dirty="0" err="1" smtClean="0"/>
              <a:t>Диетрин</a:t>
            </a:r>
            <a:r>
              <a:rPr lang="ru-RU" sz="1400" dirty="0" smtClean="0"/>
              <a:t> капсулы", "</a:t>
            </a:r>
            <a:r>
              <a:rPr lang="ru-RU" sz="1400" dirty="0" err="1" smtClean="0"/>
              <a:t>Колдакт</a:t>
            </a:r>
            <a:r>
              <a:rPr lang="ru-RU" sz="1400" dirty="0" smtClean="0"/>
              <a:t> </a:t>
            </a:r>
            <a:r>
              <a:rPr lang="ru-RU" sz="1400" dirty="0" err="1" smtClean="0"/>
              <a:t>капсулы</a:t>
            </a:r>
            <a:r>
              <a:rPr lang="ru-RU" sz="1400" dirty="0" smtClean="0"/>
              <a:t>", "</a:t>
            </a:r>
            <a:r>
              <a:rPr lang="ru-RU" sz="1400" dirty="0" err="1" smtClean="0"/>
              <a:t>Контак</a:t>
            </a:r>
            <a:r>
              <a:rPr lang="ru-RU" sz="1400" dirty="0" smtClean="0"/>
              <a:t> </a:t>
            </a:r>
            <a:r>
              <a:rPr lang="ru-RU" sz="1400" dirty="0" err="1" smtClean="0"/>
              <a:t>капсулы</a:t>
            </a:r>
            <a:r>
              <a:rPr lang="ru-RU" sz="1400" dirty="0" smtClean="0"/>
              <a:t>") или до 300 мг включительно на 100 мл/100 г жидкой лекарственной формы для внутреннего применения (такие как "</a:t>
            </a:r>
            <a:r>
              <a:rPr lang="ru-RU" sz="1400" dirty="0" err="1" smtClean="0"/>
              <a:t>Триаминик</a:t>
            </a:r>
            <a:r>
              <a:rPr lang="ru-RU" sz="1400" dirty="0" smtClean="0"/>
              <a:t> сироп");</a:t>
            </a:r>
          </a:p>
          <a:p>
            <a:pPr algn="just"/>
            <a:r>
              <a:rPr lang="ru-RU" sz="1400" dirty="0" smtClean="0"/>
              <a:t>- лекарственные препараты, содержащие </a:t>
            </a:r>
            <a:r>
              <a:rPr lang="ru-RU" sz="1400" dirty="0" err="1" smtClean="0"/>
              <a:t>фенобарбитал</a:t>
            </a:r>
            <a:r>
              <a:rPr lang="ru-RU" sz="1400" dirty="0" smtClean="0"/>
              <a:t> в количестве до 20 мг включительно в сочетании с кодеином (его солями) независимо от количества на 1 дозу твердой лекарственной формы (такие как "Пенталгин Плюс таблетки", "Пенталгин-Н таблетки", "</a:t>
            </a:r>
            <a:r>
              <a:rPr lang="ru-RU" sz="1400" dirty="0" err="1" smtClean="0"/>
              <a:t>Пиралгин</a:t>
            </a:r>
            <a:r>
              <a:rPr lang="ru-RU" sz="1400" dirty="0" smtClean="0"/>
              <a:t> </a:t>
            </a:r>
            <a:r>
              <a:rPr lang="ru-RU" sz="1400" dirty="0" err="1" smtClean="0"/>
              <a:t>таблетки</a:t>
            </a:r>
            <a:r>
              <a:rPr lang="ru-RU" sz="1400" dirty="0" smtClean="0"/>
              <a:t>", "</a:t>
            </a:r>
            <a:r>
              <a:rPr lang="ru-RU" sz="1400" dirty="0" err="1" smtClean="0"/>
              <a:t>Седальгин-Нео</a:t>
            </a:r>
            <a:r>
              <a:rPr lang="ru-RU" sz="1400" dirty="0" smtClean="0"/>
              <a:t> </a:t>
            </a:r>
            <a:r>
              <a:rPr lang="ru-RU" sz="1400" dirty="0" err="1" smtClean="0"/>
              <a:t>таблетки</a:t>
            </a:r>
            <a:r>
              <a:rPr lang="ru-RU" sz="1400" dirty="0" smtClean="0"/>
              <a:t>", "</a:t>
            </a:r>
            <a:r>
              <a:rPr lang="ru-RU" sz="1400" dirty="0" err="1" smtClean="0"/>
              <a:t>Седал-М</a:t>
            </a:r>
            <a:r>
              <a:rPr lang="ru-RU" sz="1400" dirty="0" smtClean="0"/>
              <a:t> </a:t>
            </a:r>
            <a:r>
              <a:rPr lang="ru-RU" sz="1400" dirty="0" err="1" smtClean="0"/>
              <a:t>таблетки</a:t>
            </a:r>
            <a:r>
              <a:rPr lang="ru-RU" sz="1400" dirty="0" smtClean="0"/>
              <a:t>", "</a:t>
            </a:r>
            <a:r>
              <a:rPr lang="ru-RU" sz="1400" dirty="0" err="1" smtClean="0"/>
              <a:t>Тетралгин</a:t>
            </a:r>
            <a:r>
              <a:rPr lang="ru-RU" sz="1400" dirty="0" smtClean="0"/>
              <a:t> </a:t>
            </a:r>
            <a:r>
              <a:rPr lang="ru-RU" sz="1400" dirty="0" err="1" smtClean="0"/>
              <a:t>таблетки</a:t>
            </a:r>
            <a:r>
              <a:rPr lang="ru-RU" sz="1400" dirty="0" smtClean="0"/>
              <a:t>" и другие);</a:t>
            </a:r>
          </a:p>
          <a:p>
            <a:pPr algn="just"/>
            <a:r>
              <a:rPr lang="ru-RU" sz="1400" dirty="0" smtClean="0"/>
              <a:t>- лекарственные препараты, содержащие </a:t>
            </a:r>
            <a:r>
              <a:rPr lang="ru-RU" sz="1400" dirty="0" err="1" smtClean="0"/>
              <a:t>фенобарбитал</a:t>
            </a:r>
            <a:r>
              <a:rPr lang="ru-RU" sz="1400" dirty="0" smtClean="0"/>
              <a:t> в количестве до 20 мг включительно в сочетании с эфедрином гидрохлоридом независимо от количества на 1 дозу твердой лекарственной формы (такие как "</a:t>
            </a:r>
            <a:r>
              <a:rPr lang="ru-RU" sz="1400" dirty="0" err="1" smtClean="0"/>
              <a:t>Нео-Теофедрин</a:t>
            </a:r>
            <a:r>
              <a:rPr lang="ru-RU" sz="1400" dirty="0" smtClean="0"/>
              <a:t> таблетки", "</a:t>
            </a:r>
            <a:r>
              <a:rPr lang="ru-RU" sz="1400" dirty="0" err="1" smtClean="0"/>
              <a:t>Теофедрин-Н</a:t>
            </a:r>
            <a:r>
              <a:rPr lang="ru-RU" sz="1400" dirty="0" smtClean="0"/>
              <a:t> </a:t>
            </a:r>
            <a:r>
              <a:rPr lang="ru-RU" sz="1400" dirty="0" err="1" smtClean="0"/>
              <a:t>таблетки</a:t>
            </a:r>
            <a:r>
              <a:rPr lang="ru-RU" sz="1400" dirty="0" smtClean="0"/>
              <a:t>").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dirty="0" smtClean="0">
              <a:effectLst/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2000" dirty="0" smtClean="0"/>
              <a:t>9</a:t>
            </a:r>
            <a:endParaRPr lang="ru-RU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15064</TotalTime>
  <Words>1051</Words>
  <Application>Microsoft Office PowerPoint</Application>
  <PresentationFormat>Экран (4:3)</PresentationFormat>
  <Paragraphs>43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Осуществление предметно-количественного учета лекарственных средств     </vt:lpstr>
      <vt:lpstr>      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деятельности и правила, регламентирующие  работу в сфере оборота НС, ПВ, прекурсоров, сильнодействующих и ядовитых веществ в стационарных, амбулаторных ЛПУ и аптечных учреждениях</dc:title>
  <dc:creator>Name</dc:creator>
  <cp:lastModifiedBy>lai</cp:lastModifiedBy>
  <cp:revision>843</cp:revision>
  <dcterms:created xsi:type="dcterms:W3CDTF">2009-09-28T18:29:19Z</dcterms:created>
  <dcterms:modified xsi:type="dcterms:W3CDTF">2014-10-10T07:10:23Z</dcterms:modified>
</cp:coreProperties>
</file>